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5EbUAHg2ajfBAvdw5HO21nckQ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350" tIns="81350" rIns="81350" bIns="813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/>
          </a:p>
        </p:txBody>
      </p:sp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350" tIns="81350" rIns="81350" bIns="813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/>
          </a:p>
        </p:txBody>
      </p:sp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2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350" tIns="81350" rIns="81350" bIns="813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/>
          </a:p>
        </p:txBody>
      </p:sp>
      <p:sp>
        <p:nvSpPr>
          <p:cNvPr id="127" name="Google Shape;12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350" tIns="81350" rIns="81350" bIns="813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/>
          </a:p>
        </p:txBody>
      </p:sp>
      <p:sp>
        <p:nvSpPr>
          <p:cNvPr id="133" name="Google Shape;13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350" tIns="81350" rIns="81350" bIns="813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/>
          </a:p>
        </p:txBody>
      </p:sp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350" tIns="81350" rIns="81350" bIns="813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/>
          </a:p>
        </p:txBody>
      </p:sp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350" tIns="81350" rIns="81350" bIns="813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/>
          </a:p>
        </p:txBody>
      </p:sp>
      <p:sp>
        <p:nvSpPr>
          <p:cNvPr id="84" name="Google Shape;8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350" tIns="81350" rIns="81350" bIns="813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/>
          </a:p>
        </p:txBody>
      </p:sp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350" tIns="81350" rIns="81350" bIns="813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/>
          </a:p>
        </p:txBody>
      </p:sp>
      <p:sp>
        <p:nvSpPr>
          <p:cNvPr id="109" name="Google Shape;10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128" y="685791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7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body" idx="1"/>
          </p:nvPr>
        </p:nvSpPr>
        <p:spPr>
          <a:xfrm>
            <a:off x="457172" y="1567391"/>
            <a:ext cx="82284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body" idx="1"/>
          </p:nvPr>
        </p:nvSpPr>
        <p:spPr>
          <a:xfrm>
            <a:off x="457172" y="1567391"/>
            <a:ext cx="82284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body" idx="2"/>
          </p:nvPr>
        </p:nvSpPr>
        <p:spPr>
          <a:xfrm>
            <a:off x="457172" y="2934939"/>
            <a:ext cx="82284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7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body" idx="1"/>
          </p:nvPr>
        </p:nvSpPr>
        <p:spPr>
          <a:xfrm>
            <a:off x="457172" y="1567391"/>
            <a:ext cx="40152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2"/>
          </p:nvPr>
        </p:nvSpPr>
        <p:spPr>
          <a:xfrm>
            <a:off x="4673600" y="1567391"/>
            <a:ext cx="40152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body" idx="3"/>
          </p:nvPr>
        </p:nvSpPr>
        <p:spPr>
          <a:xfrm>
            <a:off x="457172" y="2934939"/>
            <a:ext cx="40152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body" idx="4"/>
          </p:nvPr>
        </p:nvSpPr>
        <p:spPr>
          <a:xfrm>
            <a:off x="4673600" y="2934939"/>
            <a:ext cx="40152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body" idx="1"/>
          </p:nvPr>
        </p:nvSpPr>
        <p:spPr>
          <a:xfrm>
            <a:off x="457172" y="1567391"/>
            <a:ext cx="26493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body" idx="2"/>
          </p:nvPr>
        </p:nvSpPr>
        <p:spPr>
          <a:xfrm>
            <a:off x="3239388" y="1567391"/>
            <a:ext cx="26493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3"/>
          </p:nvPr>
        </p:nvSpPr>
        <p:spPr>
          <a:xfrm>
            <a:off x="6021277" y="1567391"/>
            <a:ext cx="26493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body" idx="4"/>
          </p:nvPr>
        </p:nvSpPr>
        <p:spPr>
          <a:xfrm>
            <a:off x="457172" y="2934939"/>
            <a:ext cx="26493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body" idx="5"/>
          </p:nvPr>
        </p:nvSpPr>
        <p:spPr>
          <a:xfrm>
            <a:off x="3239388" y="2934939"/>
            <a:ext cx="26493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body" idx="6"/>
          </p:nvPr>
        </p:nvSpPr>
        <p:spPr>
          <a:xfrm>
            <a:off x="6021277" y="2934939"/>
            <a:ext cx="26493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9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ubTitle" idx="1"/>
          </p:nvPr>
        </p:nvSpPr>
        <p:spPr>
          <a:xfrm>
            <a:off x="457172" y="1567391"/>
            <a:ext cx="82284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1"/>
          </p:nvPr>
        </p:nvSpPr>
        <p:spPr>
          <a:xfrm>
            <a:off x="457172" y="1567391"/>
            <a:ext cx="40152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body" idx="2"/>
          </p:nvPr>
        </p:nvSpPr>
        <p:spPr>
          <a:xfrm>
            <a:off x="4673600" y="1567391"/>
            <a:ext cx="40152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subTitle" idx="1"/>
          </p:nvPr>
        </p:nvSpPr>
        <p:spPr>
          <a:xfrm>
            <a:off x="2481789" y="391521"/>
            <a:ext cx="6204300" cy="3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3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body" idx="1"/>
          </p:nvPr>
        </p:nvSpPr>
        <p:spPr>
          <a:xfrm>
            <a:off x="457172" y="1567391"/>
            <a:ext cx="40152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body" idx="2"/>
          </p:nvPr>
        </p:nvSpPr>
        <p:spPr>
          <a:xfrm>
            <a:off x="4673600" y="1567391"/>
            <a:ext cx="40152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body" idx="3"/>
          </p:nvPr>
        </p:nvSpPr>
        <p:spPr>
          <a:xfrm>
            <a:off x="457172" y="2934939"/>
            <a:ext cx="40152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4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body" idx="1"/>
          </p:nvPr>
        </p:nvSpPr>
        <p:spPr>
          <a:xfrm>
            <a:off x="457172" y="1567391"/>
            <a:ext cx="40152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body" idx="2"/>
          </p:nvPr>
        </p:nvSpPr>
        <p:spPr>
          <a:xfrm>
            <a:off x="4673600" y="1567391"/>
            <a:ext cx="40152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3"/>
          </p:nvPr>
        </p:nvSpPr>
        <p:spPr>
          <a:xfrm>
            <a:off x="4673600" y="2934939"/>
            <a:ext cx="40152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body" idx="1"/>
          </p:nvPr>
        </p:nvSpPr>
        <p:spPr>
          <a:xfrm>
            <a:off x="457172" y="1567391"/>
            <a:ext cx="40152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body" idx="2"/>
          </p:nvPr>
        </p:nvSpPr>
        <p:spPr>
          <a:xfrm>
            <a:off x="4673600" y="1567391"/>
            <a:ext cx="40152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body" idx="3"/>
          </p:nvPr>
        </p:nvSpPr>
        <p:spPr>
          <a:xfrm>
            <a:off x="457172" y="2934939"/>
            <a:ext cx="82284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3896" y="130616"/>
            <a:ext cx="1827319" cy="1291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75584" y="4375633"/>
            <a:ext cx="6855700" cy="8147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6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body" idx="1"/>
          </p:nvPr>
        </p:nvSpPr>
        <p:spPr>
          <a:xfrm>
            <a:off x="457172" y="1203299"/>
            <a:ext cx="8229000" cy="29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wim.duerloo@cawdekempen.b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refplaats.be" TargetMode="External"/><Relationship Id="rId4" Type="http://schemas.openxmlformats.org/officeDocument/2006/relationships/hyperlink" Target="mailto:ilse.hendrickx@cawdekempen.b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/>
          <p:nvPr/>
        </p:nvSpPr>
        <p:spPr>
          <a:xfrm>
            <a:off x="2481789" y="640998"/>
            <a:ext cx="6204300" cy="3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457172" y="2655095"/>
            <a:ext cx="8228400" cy="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nl" sz="2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 Gezin 1 Plan </a:t>
            </a:r>
            <a:endParaRPr sz="29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nl" sz="2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Trefplaats Jeugdhulp Kempen</a:t>
            </a:r>
            <a:r>
              <a:rPr lang="nl" sz="29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900" b="0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"/>
          <p:cNvSpPr/>
          <p:nvPr/>
        </p:nvSpPr>
        <p:spPr>
          <a:xfrm>
            <a:off x="2481462" y="461401"/>
            <a:ext cx="6202200" cy="7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nl" sz="2400" b="0" i="0" u="none" strike="noStrike" cap="none">
                <a:solidFill>
                  <a:srgbClr val="205194"/>
                </a:solidFill>
                <a:latin typeface="Arial"/>
                <a:ea typeface="Arial"/>
                <a:cs typeface="Arial"/>
                <a:sym typeface="Arial"/>
              </a:rPr>
              <a:t>Voor wie?</a:t>
            </a:r>
            <a:br>
              <a:rPr lang="nl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1"/>
          <p:cNvSpPr/>
          <p:nvPr/>
        </p:nvSpPr>
        <p:spPr>
          <a:xfrm>
            <a:off x="456845" y="1567064"/>
            <a:ext cx="8226000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937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Voor gezinnen met een jeugdhulpvraag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93700" marR="0" lvl="0" indent="-3111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Waarbij de leeftijd van het aangemelde kind of de jongere 0 tot en met 24 jaar is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93700" marR="0" lvl="0" indent="-3111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 voor aanstaande ouders (zwangerschap)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93700" marR="0" lvl="0" indent="-3111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Die in één van de 4 eerstelijnszones verblijven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93700" marR="0" lvl="0" indent="-3111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waarbij het gezin een gezinsplan wil opmaken met een kracht- en netwerkgericht, coachend aanbod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87400" marR="0" lvl="3" indent="-2222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⮚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Hetzij in afwachting van een rechtstreeks toegankelijk jeugdhulpaanbod (wachtlijst)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87400" marR="0" lvl="3" indent="-2222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Noto Sans Symbols"/>
              <a:buChar char="⮚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Hetzij om vroegtijdig vragen op te nemen, om te voorkomen dat er op termijn nood zal zijn aan meer probleemgebonden jeugdhulpverlening (preventie)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/>
          <p:nvPr/>
        </p:nvSpPr>
        <p:spPr>
          <a:xfrm>
            <a:off x="2481789" y="640998"/>
            <a:ext cx="62031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72474" y="135900"/>
            <a:ext cx="5839075" cy="414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/>
          <p:nvPr/>
        </p:nvSpPr>
        <p:spPr>
          <a:xfrm>
            <a:off x="2481462" y="461401"/>
            <a:ext cx="6202200" cy="7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nl" sz="2400" b="0" i="0" u="none" strike="noStrike" cap="none">
                <a:solidFill>
                  <a:srgbClr val="205194"/>
                </a:solidFill>
                <a:latin typeface="Arial"/>
                <a:ea typeface="Arial"/>
                <a:cs typeface="Arial"/>
                <a:sym typeface="Arial"/>
              </a:rPr>
              <a:t>Contact</a:t>
            </a:r>
            <a:br>
              <a:rPr lang="nl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3"/>
          <p:cNvSpPr/>
          <p:nvPr/>
        </p:nvSpPr>
        <p:spPr>
          <a:xfrm>
            <a:off x="456845" y="1567064"/>
            <a:ext cx="8226000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937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Noto Sans Symbols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Telefonisch onthaal via JOM-lijn </a:t>
            </a:r>
            <a:r>
              <a:rPr lang="nl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014/14.04.49</a:t>
            </a:r>
            <a:r>
              <a:rPr lang="nl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marR="0" lvl="2" indent="-2032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Noto Sans Symbols"/>
              <a:buChar char="⮚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Gezin op de hoogte en akkoord voor informatiedeling (tenzij anoniem consult)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marR="0" lvl="2" indent="-2032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Noto Sans Symbols"/>
              <a:buChar char="⮚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Wanneer niet?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81100" marR="0" lvl="5" indent="-2159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Noto Sans Symbols"/>
              <a:buChar char="🗶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Crisis → Crisismeldpunt -18 (T: 03/609 57 57) 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81100" marR="0" lvl="5" indent="-2159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Noto Sans Symbols"/>
              <a:buChar char="🗶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gezinnen buiten de 4 eerstelijnszones (</a:t>
            </a:r>
            <a:r>
              <a:rPr lang="nl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https://www.ééngezin-éénplan.be</a:t>
            </a: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/>
          <p:nvPr/>
        </p:nvSpPr>
        <p:spPr>
          <a:xfrm>
            <a:off x="2481462" y="461401"/>
            <a:ext cx="6202200" cy="7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nl" sz="2400" b="0" i="0" u="none" strike="noStrike" cap="none">
                <a:solidFill>
                  <a:srgbClr val="205194"/>
                </a:solidFill>
                <a:latin typeface="Arial"/>
                <a:ea typeface="Arial"/>
                <a:cs typeface="Arial"/>
                <a:sym typeface="Arial"/>
              </a:rPr>
              <a:t>Meer info</a:t>
            </a:r>
            <a:br>
              <a:rPr lang="nl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456845" y="1567064"/>
            <a:ext cx="8226000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937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Wim Duerloo - trekker van het samenwerkingsverband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tel: 0476/ 89 04 16</a:t>
            </a:r>
            <a:b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wim.duerloo@cawdekempen.be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937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Lies Janssens - coördinator ELZ’s Kempenland en Middenkempen</a:t>
            </a:r>
            <a:b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tel: 0496/ 26 95 98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nl" sz="12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lies.janssens@cawdekempen.be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937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Ilse hendrickx - coördinator ELZ’s Baldemore en Zuiderkempen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tel: 0492/ 46 17 79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nl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ilse.hendrickx@cawdekempen.be</a:t>
            </a:r>
            <a:b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l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Website: </a:t>
            </a:r>
            <a:r>
              <a:rPr lang="nl" sz="1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trefplaats.be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2481789" y="391521"/>
            <a:ext cx="6204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nl" sz="2400">
                <a:solidFill>
                  <a:schemeClr val="dk2"/>
                </a:solidFill>
              </a:rPr>
              <a:t>Overzicht</a:t>
            </a:r>
            <a:endParaRPr sz="2500">
              <a:solidFill>
                <a:schemeClr val="dk2"/>
              </a:solidFill>
            </a:endParaRPr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457175" y="1623700"/>
            <a:ext cx="8228400" cy="30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25000" lnSpcReduction="20000"/>
          </a:bodyPr>
          <a:lstStyle/>
          <a:p>
            <a:pPr marL="457200" lvl="0" indent="-2915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2971"/>
              <a:buChar char="●"/>
            </a:pPr>
            <a:r>
              <a:rPr lang="nl" sz="4268"/>
              <a:t>Eén Gezin één Plan</a:t>
            </a:r>
            <a:br>
              <a:rPr lang="nl" sz="4268"/>
            </a:br>
            <a:endParaRPr sz="4268"/>
          </a:p>
          <a:p>
            <a:pPr marL="457200" lvl="0" indent="-2915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2970"/>
              <a:buChar char="●"/>
            </a:pPr>
            <a:r>
              <a:rPr lang="nl" sz="4268"/>
              <a:t>Doelstellingen</a:t>
            </a:r>
            <a:endParaRPr sz="4268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1835"/>
              <a:buNone/>
            </a:pPr>
            <a:endParaRPr sz="4268"/>
          </a:p>
          <a:p>
            <a:pPr marL="457200" lvl="0" indent="-2915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2971"/>
              <a:buChar char="●"/>
            </a:pPr>
            <a:r>
              <a:rPr lang="nl" sz="4268"/>
              <a:t>Missie</a:t>
            </a:r>
            <a:br>
              <a:rPr lang="nl" sz="4268"/>
            </a:br>
            <a:endParaRPr sz="4268"/>
          </a:p>
          <a:p>
            <a:pPr marL="457200" lvl="0" indent="-2915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2971"/>
              <a:buChar char="●"/>
            </a:pPr>
            <a:r>
              <a:rPr lang="nl" sz="4268"/>
              <a:t>uitbreidingsoproep 2020</a:t>
            </a:r>
            <a:br>
              <a:rPr lang="nl" sz="4268"/>
            </a:br>
            <a:endParaRPr sz="4268"/>
          </a:p>
          <a:p>
            <a:pPr marL="457200" lvl="0" indent="-2915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2971"/>
              <a:buChar char="●"/>
            </a:pPr>
            <a:r>
              <a:rPr lang="nl" sz="4268"/>
              <a:t>1G1P Trefplaats Jeugdhulp Kempen 2021</a:t>
            </a:r>
            <a:br>
              <a:rPr lang="nl" sz="4268"/>
            </a:br>
            <a:endParaRPr sz="4268"/>
          </a:p>
          <a:p>
            <a:pPr marL="457200" lvl="0" indent="-2915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2971"/>
              <a:buChar char="●"/>
            </a:pPr>
            <a:r>
              <a:rPr lang="nl" sz="4268"/>
              <a:t>Team</a:t>
            </a:r>
            <a:br>
              <a:rPr lang="nl" sz="4268"/>
            </a:br>
            <a:endParaRPr sz="4268"/>
          </a:p>
          <a:p>
            <a:pPr marL="457200" lvl="0" indent="-2915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2971"/>
              <a:buChar char="●"/>
            </a:pPr>
            <a:r>
              <a:rPr lang="nl" sz="4268"/>
              <a:t>Aanbod?</a:t>
            </a:r>
            <a:br>
              <a:rPr lang="nl" sz="4268"/>
            </a:br>
            <a:endParaRPr sz="4268"/>
          </a:p>
          <a:p>
            <a:pPr marL="457200" lvl="0" indent="-2915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2971"/>
              <a:buChar char="●"/>
            </a:pPr>
            <a:r>
              <a:rPr lang="nl" sz="4268"/>
              <a:t>Voor wie?</a:t>
            </a:r>
            <a:br>
              <a:rPr lang="nl" sz="4268"/>
            </a:br>
            <a:endParaRPr sz="4268"/>
          </a:p>
          <a:p>
            <a:pPr marL="457200" lvl="0" indent="-2915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2971"/>
              <a:buChar char="●"/>
            </a:pPr>
            <a:r>
              <a:rPr lang="nl" sz="4268"/>
              <a:t>Schema</a:t>
            </a:r>
            <a:br>
              <a:rPr lang="nl" sz="4268"/>
            </a:br>
            <a:endParaRPr sz="4268"/>
          </a:p>
          <a:p>
            <a:pPr marL="457200" lvl="0" indent="-2915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2971"/>
              <a:buChar char="●"/>
            </a:pPr>
            <a:r>
              <a:rPr lang="nl" sz="4268"/>
              <a:t>Contact</a:t>
            </a:r>
            <a:br>
              <a:rPr lang="nl" sz="4268"/>
            </a:br>
            <a:endParaRPr sz="4268"/>
          </a:p>
          <a:p>
            <a:pPr marL="457200" lvl="0" indent="-2788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4227"/>
              <a:buChar char="●"/>
            </a:pPr>
            <a:r>
              <a:rPr lang="nl" sz="4268"/>
              <a:t>Vragen?</a:t>
            </a:r>
            <a:br>
              <a:rPr lang="nl" sz="2400"/>
            </a:b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250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/>
          <p:nvPr/>
        </p:nvSpPr>
        <p:spPr>
          <a:xfrm>
            <a:off x="2481789" y="640998"/>
            <a:ext cx="6204300" cy="3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nl" sz="2400" b="0" i="0" u="none" strike="noStrike" cap="none">
                <a:solidFill>
                  <a:srgbClr val="205194"/>
                </a:solidFill>
                <a:latin typeface="Arial"/>
                <a:ea typeface="Arial"/>
                <a:cs typeface="Arial"/>
                <a:sym typeface="Arial"/>
              </a:rPr>
              <a:t>Eén Gezin één Plan </a:t>
            </a:r>
            <a:endParaRPr sz="2400" b="0" i="0" u="none" strike="noStrike" cap="none">
              <a:solidFill>
                <a:srgbClr val="2051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"/>
          <p:cNvSpPr/>
          <p:nvPr/>
        </p:nvSpPr>
        <p:spPr>
          <a:xfrm>
            <a:off x="457172" y="1567391"/>
            <a:ext cx="82284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endParaRPr sz="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9100" marR="0" lvl="0" indent="-292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∙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Vlaamse overheid breidt in 2018 de rechtstreeks toegankelijke jeugdhulp sterk uit onder de noemer 1 Gezin 1 Plan, als antwoord op de lange wachttijden</a:t>
            </a:r>
            <a:b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 samenwerkingsverbanden in Vlaanderen </a:t>
            </a:r>
            <a:b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een afgebakend werkingsgebied</a:t>
            </a:r>
            <a:b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voor een snel en flexibel aanbod</a:t>
            </a:r>
            <a:b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wanneer modules uit de rechtstreeks toegankelijke jeugdhulp niet dadelijk beschikbaar zijn</a:t>
            </a:r>
            <a:b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het gezin aangeeft deze wachttijd niet te kunnen overbruggen</a:t>
            </a:r>
            <a:b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300" b="0" i="0" u="none" strike="noStrike" cap="none">
              <a:solidFill>
                <a:srgbClr val="313537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"/>
          <p:cNvSpPr/>
          <p:nvPr/>
        </p:nvSpPr>
        <p:spPr>
          <a:xfrm>
            <a:off x="2481789" y="640998"/>
            <a:ext cx="6204300" cy="3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nl" sz="2400" b="0" i="0" u="none" strike="noStrike" cap="none">
                <a:solidFill>
                  <a:srgbClr val="205194"/>
                </a:solidFill>
                <a:latin typeface="Arial"/>
                <a:ea typeface="Arial"/>
                <a:cs typeface="Arial"/>
                <a:sym typeface="Arial"/>
              </a:rPr>
              <a:t>Doelstellingen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4"/>
          <p:cNvSpPr/>
          <p:nvPr/>
        </p:nvSpPr>
        <p:spPr>
          <a:xfrm>
            <a:off x="457172" y="1567391"/>
            <a:ext cx="82284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endParaRPr sz="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13537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rgbClr val="31353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Alle jeugdhulpvragen binnen de maand opnemen</a:t>
            </a:r>
            <a:br>
              <a:rPr lang="nl" sz="1200" b="0" i="0" u="none" strike="noStrike" cap="none">
                <a:solidFill>
                  <a:srgbClr val="31353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313537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13537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rgbClr val="31353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Eén plan per gezinsysteem maken</a:t>
            </a:r>
            <a:br>
              <a:rPr lang="nl" sz="1200" b="0" i="0" u="none" strike="noStrike" cap="none">
                <a:solidFill>
                  <a:srgbClr val="31353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313537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13537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rgbClr val="31353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Eén aanspreekpunt bieden aan het gezin gedurende het traject</a:t>
            </a:r>
            <a:br>
              <a:rPr lang="nl" sz="1200" b="0" i="0" u="none" strike="noStrike" cap="none">
                <a:solidFill>
                  <a:srgbClr val="31353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313537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13537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rgbClr val="31353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Een flexibel ondersteuningsaanbod bieden wanneer het nodige aanbod niet direct beschikbaar is</a:t>
            </a:r>
            <a:br>
              <a:rPr lang="nl" sz="1200" b="0" i="0" u="none" strike="noStrike" cap="none">
                <a:solidFill>
                  <a:srgbClr val="31353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313537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13537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rgbClr val="31353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Een eerstelijnspsychologische functie aanbieden</a:t>
            </a:r>
            <a:endParaRPr sz="1200" b="0" i="0" u="none" strike="noStrike" cap="none">
              <a:solidFill>
                <a:srgbClr val="313537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"/>
          <p:cNvSpPr/>
          <p:nvPr/>
        </p:nvSpPr>
        <p:spPr>
          <a:xfrm>
            <a:off x="2481789" y="640998"/>
            <a:ext cx="6204300" cy="3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nl" sz="2400" b="0" i="0" u="none" strike="noStrike" cap="none">
                <a:solidFill>
                  <a:srgbClr val="205194"/>
                </a:solidFill>
                <a:latin typeface="Arial"/>
                <a:ea typeface="Arial"/>
                <a:cs typeface="Arial"/>
                <a:sym typeface="Arial"/>
              </a:rPr>
              <a:t>Missie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6"/>
          <p:cNvSpPr/>
          <p:nvPr/>
        </p:nvSpPr>
        <p:spPr>
          <a:xfrm>
            <a:off x="457172" y="1567391"/>
            <a:ext cx="82284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4"/>
              <a:buFont typeface="Arial"/>
              <a:buNone/>
            </a:pPr>
            <a:r>
              <a:rPr lang="nl" sz="1504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 samenwerkingsverband vertrekt vanuit een visie en model met name de Trefplaats, een sector- en organisatieoverstijgend samenwerkingsverband dat een dynamische verbinding maakt tussen basisvoorzieningen en probleemgebonden hulp. </a:t>
            </a:r>
            <a:br>
              <a:rPr lang="nl" sz="119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l" sz="1504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 de Trefplaats willen we de visie van krachtgericht samenwerken verder uitdragen in de verschillende ELZ’s binnen onze regio. </a:t>
            </a:r>
            <a:r>
              <a:rPr lang="nl" sz="1504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Trefplaats staat voor</a:t>
            </a:r>
            <a:r>
              <a:rPr lang="nl" sz="1504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elkaar </a:t>
            </a:r>
            <a:r>
              <a:rPr lang="nl" sz="1504" b="1" i="1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ontmoeten</a:t>
            </a:r>
            <a:r>
              <a:rPr lang="nl" sz="1504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" sz="1504" b="1" i="1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vinden</a:t>
            </a:r>
            <a:r>
              <a:rPr lang="nl" sz="1504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nl" sz="1504" b="1" i="1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treffen</a:t>
            </a:r>
            <a:r>
              <a:rPr lang="nl" sz="1504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om samen het verschil te maken voor gezinnen. De betekenis van deze plaats staat voor </a:t>
            </a:r>
            <a:r>
              <a:rPr lang="nl" sz="1504" b="1" i="1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het verlaten en verleggen van onze eigen sectorspecifieke grenzen en kaders om tot unieke antwoorden voor unieke gezinsvragen te komen</a:t>
            </a:r>
            <a:r>
              <a:rPr lang="nl" sz="1504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Onze missie is helder en krachtig: </a:t>
            </a:r>
            <a:endParaRPr sz="1504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14"/>
              </a:spcBef>
              <a:spcAft>
                <a:spcPts val="0"/>
              </a:spcAft>
              <a:buClr>
                <a:srgbClr val="000000"/>
              </a:buClr>
              <a:buSzPts val="1504"/>
              <a:buFont typeface="Arial"/>
              <a:buNone/>
            </a:pPr>
            <a:r>
              <a:rPr lang="nl" sz="1504" b="1" i="1" u="none" strike="noStrike" cap="none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“We willen de krachten van gezinnen ‘vroegtijdig aanspreken’ en versterken om problemen i.s.m. eigen en lokale hulpbronnen (mee) op te lossen”</a:t>
            </a:r>
            <a:endParaRPr sz="1504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9100" marR="0" lvl="0" indent="-419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∙"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/>
          <p:nvPr/>
        </p:nvSpPr>
        <p:spPr>
          <a:xfrm>
            <a:off x="2481789" y="640998"/>
            <a:ext cx="6204300" cy="3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nl" sz="2400" b="0" i="0" u="none" strike="noStrike" cap="none">
                <a:solidFill>
                  <a:srgbClr val="205194"/>
                </a:solidFill>
                <a:latin typeface="Arial"/>
                <a:ea typeface="Arial"/>
                <a:cs typeface="Arial"/>
                <a:sym typeface="Arial"/>
              </a:rPr>
              <a:t>uitbreidingsoproep 2020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7"/>
          <p:cNvSpPr/>
          <p:nvPr/>
        </p:nvSpPr>
        <p:spPr>
          <a:xfrm>
            <a:off x="457172" y="1567391"/>
            <a:ext cx="82284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19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endParaRPr sz="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9100" marR="0" lvl="0" indent="-419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∙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Ontstaan eind 2018, in een afgebakend werkingsgebied van +/- 250.000 inwoners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9100" marR="0" lvl="0" indent="-419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∙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Aanbod wordt gebiedsdekkend voor heel Vlaanderen vanaf 2021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9100" marR="0" lvl="0" indent="-419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∙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Actieplan Mentaal welzijn ‘zorgen voor morgen’: versnelde uitrol omwille van stijgende nood aan laagdrempelig rechtstreeks toegankelijke jeugdhulp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9100" marR="0" lvl="0" indent="-419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∙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Centrale principes: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Continuïteit - nood aan ankerfiguren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Toegankelijkheid - 1G1P als schakel tussen basisvoorzieningen en gespecialiseerd aanbod (probleemgebonden jeugdhulp)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Actieve participatie: het gezin staat centraal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"/>
          <p:cNvSpPr/>
          <p:nvPr/>
        </p:nvSpPr>
        <p:spPr>
          <a:xfrm>
            <a:off x="2481789" y="282783"/>
            <a:ext cx="6203100" cy="10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nl" sz="2400" b="0" i="0" u="none" strike="noStrike" cap="none">
                <a:solidFill>
                  <a:srgbClr val="205194"/>
                </a:solidFill>
                <a:latin typeface="Arial"/>
                <a:ea typeface="Arial"/>
                <a:cs typeface="Arial"/>
                <a:sym typeface="Arial"/>
              </a:rPr>
              <a:t>1G1P Trefplaats Jeugdhulp Kempen 2021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8"/>
          <p:cNvSpPr/>
          <p:nvPr/>
        </p:nvSpPr>
        <p:spPr>
          <a:xfrm>
            <a:off x="457175" y="1267275"/>
            <a:ext cx="8227500" cy="3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19100" marR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93700" marR="0" lvl="0" indent="-3429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Een regionaal en intersectoraal samenwerkingsverband</a:t>
            </a:r>
            <a:b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van jeugdhulpaanbieders in de Kempen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93700" marR="0" lvl="0" indent="-3429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 Kernpartners: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MPI Oosterlo			</a:t>
            </a:r>
            <a:r>
              <a:rPr lang="n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OOOC ‘t Kruispunt</a:t>
            </a: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CKG Lentekind		CGG Kempen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Waaiburg			BurgersAanZet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Cirkant				Ter Loke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CAW De Kempen (trekker van het samenwerkingsverband)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93700" marR="0" lvl="0" indent="-3429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Actief in de 4 eerstelijnszones, vanaf 1 januari 2021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25500" marR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21450" y="1267275"/>
            <a:ext cx="3022561" cy="3618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"/>
          <p:cNvSpPr/>
          <p:nvPr/>
        </p:nvSpPr>
        <p:spPr>
          <a:xfrm>
            <a:off x="2481789" y="282783"/>
            <a:ext cx="6203100" cy="10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nl" sz="2400" b="0" i="0" u="none" strike="noStrike" cap="none">
                <a:solidFill>
                  <a:srgbClr val="205194"/>
                </a:solidFill>
                <a:latin typeface="Arial"/>
                <a:ea typeface="Arial"/>
                <a:cs typeface="Arial"/>
                <a:sym typeface="Arial"/>
              </a:rPr>
              <a:t>Team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9"/>
          <p:cNvSpPr/>
          <p:nvPr/>
        </p:nvSpPr>
        <p:spPr>
          <a:xfrm>
            <a:off x="457175" y="1567402"/>
            <a:ext cx="8227500" cy="31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Een nieuw samengesteld intersectoraal team:</a:t>
            </a:r>
            <a:b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 krachtwerk(t)-coaches (15 vte)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 eerstelijnspsychologen (2 vte)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medewerkers diagnostiek (12 modules/jaar)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coördinatoren (2 vte)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Arial"/>
              <a:buChar char="●"/>
            </a:pPr>
            <a:r>
              <a:rPr lang="nl" sz="1200" b="0" i="1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JOM - team </a:t>
            </a:r>
            <a:endParaRPr sz="1200" b="0" i="1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Arial"/>
              <a:buChar char="○"/>
            </a:pPr>
            <a:r>
              <a:rPr lang="nl" sz="1200" b="0" i="1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4 medewerkers (Trefplaats 2.6 vte)</a:t>
            </a:r>
            <a:endParaRPr sz="1200" b="0" i="1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nl" sz="1200" b="0" i="1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3 medewerkers (Waaiburg - Cirkant - Ter Loke 2.25 vte)</a:t>
            </a:r>
            <a:b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Geen kleine ‘eilandjes van expertise-hulpverlening’, wel focus op generalistische, oplossingsgerichte samenwerking</a:t>
            </a:r>
            <a:b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Geen fysieke locatie, wel wekelijkse casusbesprekingen</a:t>
            </a:r>
            <a:b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moederorganisatie als standplaats, met bijkomende ondersteuning vanuit een peter/meterschap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/>
          <p:nvPr/>
        </p:nvSpPr>
        <p:spPr>
          <a:xfrm>
            <a:off x="2481462" y="461401"/>
            <a:ext cx="6202200" cy="7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nl" sz="2400" b="0" i="0" u="none" strike="noStrike" cap="none">
                <a:solidFill>
                  <a:srgbClr val="205194"/>
                </a:solidFill>
                <a:latin typeface="Arial"/>
                <a:ea typeface="Arial"/>
                <a:cs typeface="Arial"/>
                <a:sym typeface="Arial"/>
              </a:rPr>
              <a:t>Aanbod</a:t>
            </a:r>
            <a:br>
              <a:rPr lang="nl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0"/>
          <p:cNvSpPr/>
          <p:nvPr/>
        </p:nvSpPr>
        <p:spPr>
          <a:xfrm>
            <a:off x="456850" y="1264076"/>
            <a:ext cx="8226000" cy="29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937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Telefonisch consult en samen breed nadenken vanuit een multidisciplinair team → Sinds juni ‘22 Jeugdvraag Op Maat</a:t>
            </a:r>
            <a:b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937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Krachtwerk(t)-traject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coachende aanpak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vanuit een kracht- en netwerkgerichte visie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zo lang als nodig, zo kort als mogelijk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vanuit de hulpvragen van het gezin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5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937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ELP Kinderen en jongeren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kortdurend, voor milde tot matige psychische klachten (max 10 sessies)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5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937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Diagnostiek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wanneer de ontwikkeling/welzijn van kinderen/jongeren in het gedrang komt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geen klassieke diagnostiek, wel inzoomen op een afgebakende vraag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vanuit OOOC, 12 modules/jaar</a:t>
            </a:r>
            <a:b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937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Aanbod vanuit BurgersAanZet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55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○"/>
            </a:pPr>
            <a:r>
              <a:rPr lang="n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EKC, Armen te kort, Magenta, Homestart en Lus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Microsoft Office PowerPoint</Application>
  <PresentationFormat>Diavoorstelling (16:9)</PresentationFormat>
  <Paragraphs>113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Noto Sans Symbols</vt:lpstr>
      <vt:lpstr>Office Theme</vt:lpstr>
      <vt:lpstr>PowerPoint-presentatie</vt:lpstr>
      <vt:lpstr>Overzicht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 Van Mechelen</dc:creator>
  <cp:lastModifiedBy>An Van Mechelen</cp:lastModifiedBy>
  <cp:revision>1</cp:revision>
  <dcterms:modified xsi:type="dcterms:W3CDTF">2023-01-16T07:40:12Z</dcterms:modified>
</cp:coreProperties>
</file>